
<file path=[Content_Types].xml><?xml version="1.0" encoding="utf-8"?>
<Types xmlns="http://schemas.openxmlformats.org/package/2006/content-types"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embeddings/oleObject4.bin" ContentType="application/vnd.openxmlformats-officedocument.oleObject"/>
  <Default Extension="gif" ContentType="image/gif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embeddings/oleObject2.bin" ContentType="application/vnd.openxmlformats-officedocument.oleObject"/>
  <Override PartName="/ppt/embeddings/oleObject6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embeddings/oleObject5.bin" ContentType="application/vnd.openxmlformats-officedocument.oleObject"/>
  <Override PartName="/ppt/slides/slide13.xml" ContentType="application/vnd.openxmlformats-officedocument.presentationml.slid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embeddings/oleObject1.bin" ContentType="application/vnd.openxmlformats-officedocument.oleObject"/>
  <Override PartName="/ppt/slides/slide34.xml" ContentType="application/vnd.openxmlformats-officedocument.presentationml.slide+xml"/>
  <Default Extension="pict" ContentType="image/pict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embeddings/oleObject7.bin" ContentType="application/vnd.openxmlformats-officedocument.oleObject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embeddings/oleObject12.bin" ContentType="application/vnd.openxmlformats-officedocument.oleObject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3.xml" ContentType="application/vnd.openxmlformats-officedocument.presentationml.slide+xml"/>
  <Override PartName="/ppt/embeddings/oleObject10.bin" ContentType="application/vnd.openxmlformats-officedocument.oleObject"/>
  <Override PartName="/ppt/presProps.xml" ContentType="application/vnd.openxmlformats-officedocument.presentationml.presProps+xml"/>
  <Default Extension="jpeg" ContentType="image/jpeg"/>
  <Default Extension="vml" ContentType="application/vnd.openxmlformats-officedocument.vmlDrawing"/>
  <Override PartName="/ppt/embeddings/oleObject13.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ppt/embeddings/oleObject9.bin" ContentType="application/vnd.openxmlformats-officedocument.oleObject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embeddings/oleObject11.bin" ContentType="application/vnd.openxmlformats-officedocument.oleObject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embeddings/oleObject8.bin" ContentType="application/vnd.openxmlformats-officedocument.oleObject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Default Extension="pdf" ContentType="application/pdf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3"/>
  </p:notesMasterIdLst>
  <p:sldIdLst>
    <p:sldId id="267" r:id="rId2"/>
    <p:sldId id="274" r:id="rId3"/>
    <p:sldId id="265" r:id="rId4"/>
    <p:sldId id="281" r:id="rId5"/>
    <p:sldId id="282" r:id="rId6"/>
    <p:sldId id="275" r:id="rId7"/>
    <p:sldId id="276" r:id="rId8"/>
    <p:sldId id="277" r:id="rId9"/>
    <p:sldId id="278" r:id="rId10"/>
    <p:sldId id="279" r:id="rId11"/>
    <p:sldId id="280" r:id="rId12"/>
    <p:sldId id="285" r:id="rId13"/>
    <p:sldId id="283" r:id="rId14"/>
    <p:sldId id="284" r:id="rId15"/>
    <p:sldId id="310" r:id="rId16"/>
    <p:sldId id="314" r:id="rId17"/>
    <p:sldId id="315" r:id="rId18"/>
    <p:sldId id="311" r:id="rId19"/>
    <p:sldId id="286" r:id="rId20"/>
    <p:sldId id="287" r:id="rId21"/>
    <p:sldId id="288" r:id="rId22"/>
    <p:sldId id="289" r:id="rId23"/>
    <p:sldId id="290" r:id="rId24"/>
    <p:sldId id="312" r:id="rId25"/>
    <p:sldId id="300" r:id="rId26"/>
    <p:sldId id="302" r:id="rId27"/>
    <p:sldId id="305" r:id="rId28"/>
    <p:sldId id="313" r:id="rId29"/>
    <p:sldId id="316" r:id="rId30"/>
    <p:sldId id="317" r:id="rId31"/>
    <p:sldId id="299" r:id="rId32"/>
    <p:sldId id="296" r:id="rId33"/>
    <p:sldId id="297" r:id="rId34"/>
    <p:sldId id="298" r:id="rId35"/>
    <p:sldId id="319" r:id="rId36"/>
    <p:sldId id="307" r:id="rId37"/>
    <p:sldId id="308" r:id="rId38"/>
    <p:sldId id="291" r:id="rId39"/>
    <p:sldId id="292" r:id="rId40"/>
    <p:sldId id="293" r:id="rId41"/>
    <p:sldId id="31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A10F1C"/>
    <a:srgbClr val="870F2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4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presProps" Target="pres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slide" Target="slides/slide41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4" Type="http://schemas.openxmlformats.org/officeDocument/2006/relationships/printerSettings" Target="printerSettings/printerSettings1.bin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pict"/><Relationship Id="rId5" Type="http://schemas.openxmlformats.org/officeDocument/2006/relationships/image" Target="../media/image6.pict"/><Relationship Id="rId7" Type="http://schemas.openxmlformats.org/officeDocument/2006/relationships/image" Target="../media/image8.pict"/><Relationship Id="rId1" Type="http://schemas.openxmlformats.org/officeDocument/2006/relationships/image" Target="../media/image2.pict"/><Relationship Id="rId2" Type="http://schemas.openxmlformats.org/officeDocument/2006/relationships/image" Target="../media/image3.pict"/><Relationship Id="rId3" Type="http://schemas.openxmlformats.org/officeDocument/2006/relationships/image" Target="../media/image4.pict"/><Relationship Id="rId6" Type="http://schemas.openxmlformats.org/officeDocument/2006/relationships/image" Target="../media/image7.pict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ict"/><Relationship Id="rId1" Type="http://schemas.openxmlformats.org/officeDocument/2006/relationships/image" Target="../media/image9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ict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ict"/><Relationship Id="rId3" Type="http://schemas.openxmlformats.org/officeDocument/2006/relationships/image" Target="../media/image43.pict"/><Relationship Id="rId1" Type="http://schemas.openxmlformats.org/officeDocument/2006/relationships/image" Target="../media/image41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4B478-4690-9B44-90BA-483FBD4E0CA9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34351-7848-7541-8E9A-2E48AFB74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34550-053A-2243-940C-D5EB185211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40DDD-5B6E-7240-9D7E-ED036DE78466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F93DE-F366-E04B-926C-83B2711450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df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gi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df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df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d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df"/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df"/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5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df"/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oleObject7.bin"/><Relationship Id="rId3" Type="http://schemas.openxmlformats.org/officeDocument/2006/relationships/oleObject" Target="../embeddings/oleObject1.bin"/><Relationship Id="rId6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36"/>
            <a:ext cx="8229600" cy="2280340"/>
          </a:xfrm>
        </p:spPr>
        <p:txBody>
          <a:bodyPr>
            <a:normAutofit/>
          </a:bodyPr>
          <a:lstStyle/>
          <a:p>
            <a:r>
              <a:rPr lang="en-US" dirty="0" smtClean="0"/>
              <a:t>The GATK variant calling pipeline,</a:t>
            </a:r>
            <a:br>
              <a:rPr lang="en-US" dirty="0" smtClean="0"/>
            </a:br>
            <a:r>
              <a:rPr lang="en-US" dirty="0" smtClean="0"/>
              <a:t>changes since ASHG</a:t>
            </a:r>
            <a:endParaRPr lang="en-US" dirty="0"/>
          </a:p>
        </p:txBody>
      </p:sp>
      <p:pic>
        <p:nvPicPr>
          <p:cNvPr id="5" name="Picture 6" descr="broad-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0" y="5955594"/>
            <a:ext cx="3352800" cy="841934"/>
          </a:xfrm>
          <a:prstGeom prst="rect">
            <a:avLst/>
          </a:prstGeom>
          <a:noFill/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33400" y="2541036"/>
            <a:ext cx="8077200" cy="3289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765" dirty="0" smtClean="0">
                <a:solidFill>
                  <a:schemeClr val="tx1">
                    <a:tint val="75000"/>
                  </a:schemeClr>
                </a:solidFill>
              </a:rPr>
              <a:t>Eric Banks, Ryan </a:t>
            </a:r>
            <a:r>
              <a:rPr kumimoji="0" lang="en-US" sz="37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Poplin,</a:t>
            </a: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7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Guillermo del Angel, Mark DePristo</a:t>
            </a:r>
            <a:r>
              <a:rPr kumimoji="0" lang="en-US" sz="3765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3765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Genome Sequencing and Analysis Group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and Population Genetics Program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Feb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1, 2011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24672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possible PCR error no longer gets called with fragment-based calling</a:t>
            </a:r>
            <a:endParaRPr lang="en-US" sz="2800" dirty="0"/>
          </a:p>
        </p:txBody>
      </p:sp>
      <p:pic>
        <p:nvPicPr>
          <p:cNvPr id="4" name="Picture 3" descr="PCR_error_on_frag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" y="1402684"/>
            <a:ext cx="9144000" cy="5457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512217" y="3377534"/>
            <a:ext cx="167459" cy="65596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79676" y="3419399"/>
            <a:ext cx="22693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5 independent REF bases</a:t>
            </a:r>
          </a:p>
          <a:p>
            <a:pPr algn="ctr"/>
            <a:r>
              <a:rPr lang="en-US" sz="1600" dirty="0" smtClean="0"/>
              <a:t>for this sample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465273" y="4060003"/>
            <a:ext cx="7636862" cy="2932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4526" y="4576581"/>
            <a:ext cx="264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The 2 ALT bases are from</a:t>
            </a:r>
          </a:p>
          <a:p>
            <a:pPr algn="ctr"/>
            <a:r>
              <a:rPr lang="en-US" sz="1600" dirty="0" smtClean="0"/>
              <a:t>the same read pair; not</a:t>
            </a:r>
          </a:p>
          <a:p>
            <a:pPr algn="ctr"/>
            <a:r>
              <a:rPr lang="en-US" sz="1600" dirty="0" smtClean="0"/>
              <a:t>observed in any other sample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384743" y="4026212"/>
            <a:ext cx="121362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ragment_calling_rescu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" y="1416581"/>
            <a:ext cx="9144000" cy="5457825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38615" y="27358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probable singleton now gets called with fragment-based calling (less reference bias)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451318" y="4047461"/>
            <a:ext cx="7636862" cy="2932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Fragment-based calling improves Phase I </a:t>
            </a:r>
            <a:r>
              <a:rPr lang="en-US" sz="2800" u="sng" dirty="0" err="1" smtClean="0"/>
              <a:t>callsets</a:t>
            </a:r>
            <a:endParaRPr lang="en-US" sz="2800" u="sng" dirty="0" smtClean="0"/>
          </a:p>
        </p:txBody>
      </p:sp>
      <p:pic>
        <p:nvPicPr>
          <p:cNvPr id="3" name="Picture 2" descr="cut9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367800" y="583389"/>
            <a:ext cx="5744205" cy="5744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3285" y="2078304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D600"/>
                </a:solidFill>
              </a:rPr>
              <a:t>LWK</a:t>
            </a:r>
            <a:endParaRPr lang="en-US" dirty="0">
              <a:solidFill>
                <a:srgbClr val="00D6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97714" y="4473219"/>
            <a:ext cx="2234386" cy="1913073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More improvement seen with newer data because the longer reads result in a higher chance of having overlapping read pairs.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0518" y="2643910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D600"/>
                </a:solidFill>
              </a:rPr>
              <a:t>YRI</a:t>
            </a:r>
            <a:endParaRPr lang="en-US" dirty="0">
              <a:solidFill>
                <a:srgbClr val="00D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7560" y="3371395"/>
            <a:ext cx="275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D600"/>
                </a:solidFill>
              </a:rPr>
              <a:t>ASW, </a:t>
            </a:r>
            <a:r>
              <a:rPr lang="en-US" sz="1400" dirty="0" smtClean="0">
                <a:solidFill>
                  <a:srgbClr val="00D600"/>
                </a:solidFill>
              </a:rPr>
              <a:t>marginal </a:t>
            </a:r>
            <a:r>
              <a:rPr lang="en-US" sz="1400" dirty="0" err="1" smtClean="0">
                <a:solidFill>
                  <a:srgbClr val="00D600"/>
                </a:solidFill>
              </a:rPr>
              <a:t>ti/tv</a:t>
            </a:r>
            <a:r>
              <a:rPr lang="en-US" sz="1400" dirty="0" smtClean="0">
                <a:solidFill>
                  <a:srgbClr val="00D600"/>
                </a:solidFill>
              </a:rPr>
              <a:t> = 0.95</a:t>
            </a:r>
            <a:endParaRPr lang="en-US" sz="1400" dirty="0">
              <a:solidFill>
                <a:srgbClr val="00D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7464" y="2796310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PUR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8318" y="3786907"/>
            <a:ext cx="259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MXL, </a:t>
            </a:r>
            <a:r>
              <a:rPr lang="en-US" sz="1400" dirty="0" smtClean="0">
                <a:solidFill>
                  <a:srgbClr val="000090"/>
                </a:solidFill>
              </a:rPr>
              <a:t>marginal </a:t>
            </a:r>
            <a:r>
              <a:rPr lang="en-US" sz="1400" dirty="0" err="1" smtClean="0">
                <a:solidFill>
                  <a:srgbClr val="000090"/>
                </a:solidFill>
              </a:rPr>
              <a:t>ti/tv</a:t>
            </a:r>
            <a:r>
              <a:rPr lang="en-US" sz="1400" dirty="0" smtClean="0">
                <a:solidFill>
                  <a:srgbClr val="000090"/>
                </a:solidFill>
              </a:rPr>
              <a:t> = 1.37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2282" y="2228335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09029"/>
                </a:solidFill>
              </a:rPr>
              <a:t>TSI</a:t>
            </a:r>
            <a:endParaRPr lang="en-US" dirty="0">
              <a:solidFill>
                <a:srgbClr val="90902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5783" y="3267490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09029"/>
                </a:solidFill>
              </a:rPr>
              <a:t>CEU</a:t>
            </a:r>
            <a:endParaRPr lang="en-US" dirty="0">
              <a:solidFill>
                <a:srgbClr val="90902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6069" y="2898158"/>
            <a:ext cx="81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D3296"/>
                </a:solidFill>
              </a:rPr>
              <a:t>CHS</a:t>
            </a:r>
            <a:endParaRPr lang="en-US" dirty="0">
              <a:solidFill>
                <a:srgbClr val="AD329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4120444"/>
            <a:ext cx="8475133" cy="170744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We now use </a:t>
            </a:r>
            <a:r>
              <a:rPr lang="en-US" sz="2400" dirty="0" err="1" smtClean="0"/>
              <a:t>Heng</a:t>
            </a:r>
            <a:r>
              <a:rPr lang="en-US" sz="2400" dirty="0" smtClean="0"/>
              <a:t> Li’s Exact model to calculate P(AF&gt;0) instead of our previous heuristic grid search model.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524693" y="3673724"/>
            <a:ext cx="8475133" cy="306899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 variant quality recalibration process has gone through a major overhaul recently.  Most notably, we have removed any dependency on Ti/Tv in the calculation.  This and further changes are highlighted in the following slides.</a:t>
            </a:r>
          </a:p>
          <a:p>
            <a:endParaRPr lang="en-US" sz="2400" dirty="0" smtClean="0"/>
          </a:p>
          <a:p>
            <a:r>
              <a:rPr lang="en-US" sz="2400" dirty="0" smtClean="0"/>
              <a:t>Outline:	</a:t>
            </a:r>
          </a:p>
          <a:p>
            <a:pPr lvl="1">
              <a:buFont typeface="Arial"/>
              <a:buChar char="•"/>
            </a:pPr>
            <a:r>
              <a:rPr lang="en-US" sz="2000" b="1" dirty="0" smtClean="0"/>
              <a:t>Quick Variant Recalibration overview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Contrastive clustering walkthrough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Ti/Tv-free cutting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Improvements to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Haplotype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Score and Strand Bias annotations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Reminder: Variant Recalibration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417638"/>
            <a:ext cx="771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93578"/>
                </a:solidFill>
              </a:rPr>
              <a:t>Gaussian Mixture Model trained on annotated variants, find </a:t>
            </a:r>
            <a:r>
              <a:rPr lang="en-US" b="1" dirty="0" smtClean="0">
                <a:solidFill>
                  <a:srgbClr val="3366FF"/>
                </a:solidFill>
              </a:rPr>
              <a:t>MAP </a:t>
            </a:r>
            <a:r>
              <a:rPr lang="en-US" b="1" dirty="0" smtClean="0">
                <a:solidFill>
                  <a:srgbClr val="093578"/>
                </a:solidFill>
              </a:rPr>
              <a:t>using </a:t>
            </a:r>
            <a:r>
              <a:rPr lang="en-US" b="1" dirty="0" smtClean="0">
                <a:solidFill>
                  <a:srgbClr val="3366FF"/>
                </a:solidFill>
              </a:rPr>
              <a:t>VBEM</a:t>
            </a:r>
            <a:r>
              <a:rPr lang="en-US" b="1" dirty="0" smtClean="0">
                <a:solidFill>
                  <a:srgbClr val="093578"/>
                </a:solidFill>
              </a:rPr>
              <a:t>:</a:t>
            </a:r>
            <a:endParaRPr lang="en-US" b="1" dirty="0">
              <a:solidFill>
                <a:srgbClr val="093578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7199" y="2003425"/>
          <a:ext cx="5799138" cy="731838"/>
        </p:xfrm>
        <a:graphic>
          <a:graphicData uri="http://schemas.openxmlformats.org/presentationml/2006/ole">
            <p:oleObj spid="_x0000_s55298" name="Equation" r:id="rId3" imgW="3517900" imgH="444500" progId="Equation.DSMT4">
              <p:embed/>
            </p:oleObj>
          </a:graphicData>
        </a:graphic>
      </p:graphicFrame>
      <p:grpSp>
        <p:nvGrpSpPr>
          <p:cNvPr id="3" name="Group 17"/>
          <p:cNvGrpSpPr/>
          <p:nvPr/>
        </p:nvGrpSpPr>
        <p:grpSpPr>
          <a:xfrm>
            <a:off x="268583" y="2582132"/>
            <a:ext cx="8875417" cy="3913727"/>
            <a:chOff x="268583" y="2582132"/>
            <a:chExt cx="8875417" cy="3913727"/>
          </a:xfrm>
        </p:grpSpPr>
        <p:pic>
          <p:nvPicPr>
            <p:cNvPr id="7" name="Picture 6" descr="LogDirichletDensity-alpha_0.3_to_alpha_2.0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9203" y="3894899"/>
              <a:ext cx="2600960" cy="26009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2926712" y="2960633"/>
              <a:ext cx="1076589" cy="319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6200000" flipV="1">
              <a:off x="5340120" y="2834808"/>
              <a:ext cx="883802" cy="3784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62946" y="3658722"/>
              <a:ext cx="40810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Normal – inverse </a:t>
              </a:r>
              <a:r>
                <a:rPr lang="en-US" dirty="0" err="1" smtClean="0"/>
                <a:t>Wishart</a:t>
              </a:r>
              <a:r>
                <a:rPr lang="en-US" dirty="0" smtClean="0"/>
                <a:t> distribution</a:t>
              </a:r>
            </a:p>
            <a:p>
              <a:endParaRPr lang="en-US" dirty="0" smtClean="0"/>
            </a:p>
            <a:p>
              <a:r>
                <a:rPr lang="en-US" dirty="0" smtClean="0"/>
                <a:t>Prior expectation is the empirical mean and empirical covariance of the data.</a:t>
              </a:r>
            </a:p>
            <a:p>
              <a:r>
                <a:rPr lang="en-US" dirty="0" smtClean="0"/>
                <a:t>Bias away from singularities.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4760" y="3659767"/>
              <a:ext cx="299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Dirichlet</a:t>
              </a:r>
              <a:r>
                <a:rPr lang="en-US" dirty="0" smtClean="0"/>
                <a:t> distribution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8583" y="4674385"/>
              <a:ext cx="15826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Prior expectation is sparse set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9486_0_merged_1282857657-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71401" y="-378127"/>
            <a:ext cx="6995160" cy="905256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45119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Stone Sans Sem ITC TT Semi"/>
              </a:rPr>
              <a:t>Variant Quality Score Recalibration: training on highly confident known sites to determine the probability that other sites are true</a:t>
            </a:r>
            <a:endParaRPr lang="en-US" sz="2400" u="sng" dirty="0">
              <a:latin typeface="Stone Sans Sem ITC TT Sem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gure6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41248" y="1371600"/>
            <a:ext cx="7473349" cy="54223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2810"/>
            <a:ext cx="8991600" cy="107019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Stone Sans Sem ITC TT Semi"/>
              </a:rPr>
              <a:t>The low confidence </a:t>
            </a:r>
            <a:r>
              <a:rPr lang="en-US" sz="2400" i="1" u="sng" dirty="0" smtClean="0">
                <a:latin typeface="Stone Sans Sem ITC TT Semi"/>
              </a:rPr>
              <a:t>tranches</a:t>
            </a:r>
            <a:r>
              <a:rPr lang="en-US" sz="2400" u="sng" dirty="0" smtClean="0">
                <a:latin typeface="Stone Sans Sem ITC TT Semi"/>
              </a:rPr>
              <a:t> are comprised of the low frequency events (most likely </a:t>
            </a:r>
            <a:r>
              <a:rPr lang="en-US" sz="2400" u="sng" dirty="0" err="1" smtClean="0">
                <a:latin typeface="Stone Sans Sem ITC TT Semi"/>
              </a:rPr>
              <a:t>FPs</a:t>
            </a:r>
            <a:r>
              <a:rPr lang="en-US" sz="2400" u="sng" dirty="0" smtClean="0">
                <a:latin typeface="Stone Sans Sem ITC TT Semi"/>
              </a:rPr>
              <a:t>)</a:t>
            </a:r>
            <a:endParaRPr lang="en-US" sz="2400" u="sng" dirty="0">
              <a:latin typeface="Stone Sans Sem ITC TT Sem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524000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6637" y="1078468"/>
            <a:ext cx="298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61-sample CEU from 1KG</a:t>
            </a:r>
          </a:p>
        </p:txBody>
      </p:sp>
      <p:sp>
        <p:nvSpPr>
          <p:cNvPr id="9" name="Rectangle 8"/>
          <p:cNvSpPr/>
          <p:nvPr/>
        </p:nvSpPr>
        <p:spPr>
          <a:xfrm>
            <a:off x="3156637" y="1078468"/>
            <a:ext cx="29811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524693" y="3673724"/>
            <a:ext cx="8475133" cy="306899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 variant quality recalibration process has gone through a major overhaul recently.  Most notably, we have removed any dependency on Ti/Tv in the calculation.  This and further changes are highlighted in the following slides.</a:t>
            </a:r>
          </a:p>
          <a:p>
            <a:endParaRPr lang="en-US" sz="2400" dirty="0" smtClean="0"/>
          </a:p>
          <a:p>
            <a:r>
              <a:rPr lang="en-US" sz="2400" dirty="0" smtClean="0"/>
              <a:t>Outline:	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 Variant Recalibration overview</a:t>
            </a:r>
          </a:p>
          <a:p>
            <a:pPr lvl="1">
              <a:buFont typeface="Arial"/>
              <a:buChar char="•"/>
            </a:pPr>
            <a:r>
              <a:rPr lang="en-US" sz="2000" b="1" dirty="0" smtClean="0"/>
              <a:t>Contrastive clustering walkthrough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Ti/Tv-free cutting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Improvements to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Haplotype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Score and Strand Bias annotations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Contrastive VQSR Clustering Walkthrough</a:t>
            </a:r>
          </a:p>
        </p:txBody>
      </p:sp>
      <p:pic>
        <p:nvPicPr>
          <p:cNvPr id="11" name="Picture 10" descr="EUR_iterativeClusters_training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" y="595674"/>
            <a:ext cx="6143626" cy="614362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195902" y="1281980"/>
            <a:ext cx="2658778" cy="1637801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First partition the data into a training set by looking at sites which overlap with HapMap3.3 and 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the Omni chip.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199" y="1777999"/>
            <a:ext cx="8475133" cy="43872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have made significant changes to all steps of our variant calling pipeline since ASHG in Nov 2010, including: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The genotype likelihoods calculation, using “fragment-based calling”.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The allele frequency calculation, using </a:t>
            </a:r>
            <a:r>
              <a:rPr lang="en-US" sz="2000" dirty="0" err="1" smtClean="0"/>
              <a:t>Heng</a:t>
            </a:r>
            <a:r>
              <a:rPr lang="en-US" sz="2000" dirty="0" smtClean="0"/>
              <a:t> Li’s exact calculation model.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The variant quality score recalibration step, removing all dependencies on Ti/Tv and using a contrastive clustering approach.</a:t>
            </a:r>
          </a:p>
          <a:p>
            <a:endParaRPr lang="en-US" sz="2400" dirty="0" smtClean="0"/>
          </a:p>
          <a:p>
            <a:r>
              <a:rPr lang="en-US" sz="2400" dirty="0" smtClean="0"/>
              <a:t>In order that our methods be completely transparent and to enable everyone in the Project to benefit from these improvements, we present the details here.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Executive Summary: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R_iterativeClusters_trai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594360"/>
            <a:ext cx="6143626" cy="61436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Contrastive VQSR Clustering Walkthrough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95902" y="1281980"/>
            <a:ext cx="2658778" cy="1637801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Using </a:t>
            </a:r>
            <a:r>
              <a:rPr lang="en-US" sz="1600" b="1" dirty="0" err="1" smtClean="0">
                <a:solidFill>
                  <a:schemeClr val="tx1"/>
                </a:solidFill>
              </a:rPr>
              <a:t>Variational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Bayes</a:t>
            </a:r>
            <a:r>
              <a:rPr lang="en-US" sz="1600" b="1" dirty="0" smtClean="0">
                <a:solidFill>
                  <a:schemeClr val="tx1"/>
                </a:solidFill>
              </a:rPr>
              <a:t> EM algorithm learn clusters over the training set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UR_neg4iterativeClustersP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594360"/>
            <a:ext cx="6143625" cy="61436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Contrastive VQSR Clustering Walkthrough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95902" y="1281980"/>
            <a:ext cx="2658778" cy="1637801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Assign a probability to each variant based on how well it clusters with the training set.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95902" y="3360561"/>
            <a:ext cx="2658778" cy="2689261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Unfortunately a sizeable number of seemingly good variants fall outside of the main clusters. </a:t>
            </a:r>
          </a:p>
          <a:p>
            <a:pPr algn="ctr"/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Furthermore, all clusters are essentially two-sided tests but most annotations are really only one-sided. 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UR_neg4iterativeClustersPr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594360"/>
            <a:ext cx="6143626" cy="61436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Contrastive VQSR Clustering Walkthrough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95902" y="1281979"/>
            <a:ext cx="2658778" cy="3474747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Solution: Train a second set of clusters based on the bottom 10% of variants which had the lowest LOD.</a:t>
            </a:r>
          </a:p>
          <a:p>
            <a:pPr algn="ctr"/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This model for the bad variants allows for contrastive evaluation. New LOD score becomes difference between the good model and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 the bad model.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R_neg4iterativeClustersDel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594360"/>
            <a:ext cx="6143626" cy="61436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38540"/>
            <a:ext cx="8229600" cy="8964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800" u="sng" dirty="0" smtClean="0"/>
              <a:t>Contrastive VQSR Clustering Walkthrough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95902" y="1281980"/>
            <a:ext cx="2658778" cy="2909020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Contrastive VQSR clustering allows us to rescue the variants which fall outside of the main clusters but which also don’t fit the model for bad variants. 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EUR_AChis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358311" y="4356337"/>
            <a:ext cx="2328489" cy="2328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524693" y="3673724"/>
            <a:ext cx="8475133" cy="306899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 variant quality recalibration process has gone through a major overhaul recently.  Most notably, we have removed any dependency on Ti/Tv in the calculation.  This and further changes are highlighted in the following slides.</a:t>
            </a:r>
          </a:p>
          <a:p>
            <a:endParaRPr lang="en-US" sz="2400" dirty="0" smtClean="0"/>
          </a:p>
          <a:p>
            <a:r>
              <a:rPr lang="en-US" sz="2400" dirty="0" smtClean="0"/>
              <a:t>Outline:	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 Variant Recalibration overview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Contrastive clustering walkthrough</a:t>
            </a:r>
          </a:p>
          <a:p>
            <a:pPr lvl="1">
              <a:buFont typeface="Arial"/>
              <a:buChar char="•"/>
            </a:pPr>
            <a:r>
              <a:rPr lang="en-US" sz="2000" b="1" dirty="0" smtClean="0"/>
              <a:t>Ti/Tv-free cutting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Improvements to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Haplotype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Score and Strand Bias annotations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Removing Ti/Tv from variant </a:t>
            </a:r>
            <a:br>
              <a:rPr lang="en-US" dirty="0" smtClean="0"/>
            </a:br>
            <a:r>
              <a:rPr lang="en-US" dirty="0" smtClean="0"/>
              <a:t>quality score recalibration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45442"/>
            <a:ext cx="8418415" cy="471586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Previous approach: run calls through variant recalibration, order SNPs by their LOD, and then cut SNP calls where novel Ti/Tv ratio falls below some target</a:t>
            </a:r>
          </a:p>
          <a:p>
            <a:endParaRPr lang="en-US" dirty="0" smtClean="0"/>
          </a:p>
          <a:p>
            <a:r>
              <a:rPr lang="en-US" dirty="0" smtClean="0"/>
              <a:t>New approach: run calls through variant recalibration, order SNPs by their LOD, and then cut the SNPs at given sensitivities to a truth set</a:t>
            </a:r>
          </a:p>
          <a:p>
            <a:pPr lvl="1"/>
            <a:r>
              <a:rPr lang="en-US" dirty="0" smtClean="0"/>
              <a:t>In subsequent examples we use HapMap3 sites as the truth set, cutting the calls when they include 99% of accessible HM3 sites</a:t>
            </a:r>
          </a:p>
          <a:p>
            <a:pPr lvl="1"/>
            <a:r>
              <a:rPr lang="en-US" dirty="0" smtClean="0"/>
              <a:t>For 1000G calling, we instead use polymorphic Omni2.5 sites as the truth 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 that this new approach doesn’t require being able to find all true sites (the cut is made at 99% of sites from the truth set that are available in the raw call set), nor does it require knowledge of the true Ti/Tv ratio.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of both approaches on various data sets are similar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220038"/>
          <a:ext cx="8229599" cy="348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N. known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N. novel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Known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TiTv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Novel </a:t>
                      </a:r>
                      <a:r>
                        <a:rPr lang="en-US" sz="1400" dirty="0" err="1" smtClean="0"/>
                        <a:t>TiTv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Truth sensitivity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NA12878 </a:t>
                      </a:r>
                      <a:r>
                        <a:rPr lang="en-US" sz="1400" dirty="0" err="1" smtClean="0"/>
                        <a:t>HiSeq</a:t>
                      </a:r>
                      <a:r>
                        <a:rPr lang="en-US" sz="1400" dirty="0" smtClean="0"/>
                        <a:t> WGS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TiTv</a:t>
                      </a:r>
                      <a:r>
                        <a:rPr lang="en-US" sz="1400" dirty="0" smtClean="0"/>
                        <a:t> target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3239769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360906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2.05*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99.3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HM3</a:t>
                      </a:r>
                      <a:r>
                        <a:rPr lang="en-US" sz="1400" baseline="0" dirty="0" smtClean="0"/>
                        <a:t> truth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3207449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341750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2.09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99.0*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NA12878 GAII </a:t>
                      </a:r>
                      <a:r>
                        <a:rPr lang="en-US" sz="1400" dirty="0" err="1" smtClean="0"/>
                        <a:t>WEx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TiTv</a:t>
                      </a:r>
                      <a:r>
                        <a:rPr lang="en-US" sz="1400" dirty="0" smtClean="0"/>
                        <a:t>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16233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2.58*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99.4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HM3</a:t>
                      </a:r>
                      <a:r>
                        <a:rPr lang="en-US" sz="1400" baseline="0" dirty="0" smtClean="0"/>
                        <a:t> truth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16050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99.0*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1000G</a:t>
                      </a:r>
                      <a:r>
                        <a:rPr lang="en-US" sz="1400" baseline="0" dirty="0" smtClean="0"/>
                        <a:t> Broad low-pass calls from August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TiTv</a:t>
                      </a:r>
                      <a:r>
                        <a:rPr lang="en-US" sz="1400" dirty="0" smtClean="0"/>
                        <a:t>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185141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444473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2.28*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98.9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HM3</a:t>
                      </a:r>
                      <a:r>
                        <a:rPr lang="en-US" sz="1400" baseline="0" dirty="0" smtClean="0"/>
                        <a:t> truth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185518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449008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99.0*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8160" y="5780507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•"/>
            </a:pPr>
            <a:r>
              <a:rPr lang="en-US" sz="1600" dirty="0" smtClean="0"/>
              <a:t>Targeted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8797" y="2297915"/>
            <a:ext cx="4281214" cy="2675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575504" y="2294482"/>
            <a:ext cx="4286707" cy="267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Sensitivity vs. specificity plots with the new Ti/Tv-less approach look good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822" y="2364554"/>
            <a:ext cx="308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1000G low-pass August N=629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094" y="2364554"/>
            <a:ext cx="2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NA12878 </a:t>
            </a:r>
            <a:r>
              <a:rPr lang="en-US" dirty="0" err="1" smtClean="0"/>
              <a:t>HiSeq</a:t>
            </a:r>
            <a:r>
              <a:rPr lang="en-US" dirty="0" smtClean="0"/>
              <a:t> WGS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524693" y="3673724"/>
            <a:ext cx="8475133" cy="306899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 variant quality recalibration process has gone through a major overhaul recently.  Most notably, we have removed any dependency on Ti/Tv in the calculation.  This and further changes are highlighted in the following slides.</a:t>
            </a:r>
          </a:p>
          <a:p>
            <a:endParaRPr lang="en-US" sz="2400" dirty="0" smtClean="0"/>
          </a:p>
          <a:p>
            <a:r>
              <a:rPr lang="en-US" sz="2400" dirty="0" smtClean="0"/>
              <a:t>Outline:	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 Variant Recalibration overview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Contrastive clustering walkthrough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Ti/Tv-free cutting</a:t>
            </a:r>
          </a:p>
          <a:p>
            <a:pPr lvl="1">
              <a:buFont typeface="Arial"/>
              <a:buChar char="•"/>
            </a:pPr>
            <a:r>
              <a:rPr lang="en-US" sz="2000" b="1" dirty="0" smtClean="0"/>
              <a:t>Improvements to </a:t>
            </a:r>
            <a:r>
              <a:rPr lang="en-US" sz="2000" b="1" dirty="0" err="1" smtClean="0"/>
              <a:t>Haplotype</a:t>
            </a:r>
            <a:r>
              <a:rPr lang="en-US" sz="2000" b="1" dirty="0" smtClean="0"/>
              <a:t> Score and Strand Bias annotations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11200" y="12192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Split reads into reference / alternate pileups and determine the best </a:t>
            </a:r>
            <a:r>
              <a:rPr lang="en-US" u="sng" dirty="0" smtClean="0"/>
              <a:t>consensus </a:t>
            </a:r>
            <a:r>
              <a:rPr lang="en-US" u="sng" dirty="0" err="1" smtClean="0"/>
              <a:t>haplotype</a:t>
            </a:r>
            <a:r>
              <a:rPr lang="en-US" u="sng" dirty="0" smtClean="0"/>
              <a:t> sequence</a:t>
            </a:r>
            <a:r>
              <a:rPr lang="en-US" dirty="0" smtClean="0"/>
              <a:t> for each set of reads</a:t>
            </a:r>
            <a:endParaRPr lang="en-US" dirty="0"/>
          </a:p>
        </p:txBody>
      </p:sp>
      <p:pic>
        <p:nvPicPr>
          <p:cNvPr id="10" name="Picture 9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492" y="3213100"/>
            <a:ext cx="1485900" cy="749300"/>
          </a:xfrm>
          <a:prstGeom prst="rect">
            <a:avLst/>
          </a:prstGeom>
        </p:spPr>
      </p:pic>
      <p:pic>
        <p:nvPicPr>
          <p:cNvPr id="11" name="Picture 10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92" y="2533904"/>
            <a:ext cx="1206500" cy="736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1792" y="52578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P(read</a:t>
            </a:r>
            <a:r>
              <a:rPr lang="en-US" dirty="0" smtClean="0"/>
              <a:t> | </a:t>
            </a:r>
            <a:r>
              <a:rPr lang="en-US" dirty="0" err="1" smtClean="0"/>
              <a:t>haplotype</a:t>
            </a:r>
            <a:r>
              <a:rPr lang="en-US" baseline="-25000" dirty="0" err="1" smtClean="0"/>
              <a:t>j</a:t>
            </a:r>
            <a:r>
              <a:rPr lang="en-US" dirty="0" smtClean="0"/>
              <a:t>) = </a:t>
            </a:r>
            <a:r>
              <a:rPr lang="en-US" dirty="0" err="1" smtClean="0"/>
              <a:t>sum_b</a:t>
            </a:r>
            <a:r>
              <a:rPr lang="en-US" baseline="-25000" dirty="0" err="1" smtClean="0"/>
              <a:t>i</a:t>
            </a:r>
            <a:r>
              <a:rPr lang="en-US" dirty="0" smtClean="0"/>
              <a:t> ( b</a:t>
            </a:r>
            <a:r>
              <a:rPr lang="en-US" baseline="-25000" dirty="0" smtClean="0"/>
              <a:t>i</a:t>
            </a:r>
            <a:r>
              <a:rPr lang="en-US" dirty="0" smtClean="0"/>
              <a:t> == h</a:t>
            </a:r>
            <a:r>
              <a:rPr lang="en-US" baseline="-25000" dirty="0" smtClean="0"/>
              <a:t>i</a:t>
            </a:r>
            <a:r>
              <a:rPr lang="en-US" dirty="0" smtClean="0"/>
              <a:t> ?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 : 1 –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 / 3 ) – </a:t>
            </a:r>
            <a:r>
              <a:rPr lang="en-US" dirty="0" err="1" smtClean="0"/>
              <a:t>sum_b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2002" y="4459069"/>
            <a:ext cx="7060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 Go back through all of the reads and score their probability of being sampled from each of the two most likely </a:t>
            </a:r>
            <a:r>
              <a:rPr lang="en-US" dirty="0" err="1" smtClean="0"/>
              <a:t>haplotypes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00642" y="2287754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20" dirty="0" smtClean="0">
                <a:latin typeface="Courier"/>
                <a:cs typeface="Courier"/>
              </a:rPr>
              <a:t>AAGCGTCG</a:t>
            </a:r>
            <a:endParaRPr lang="en-US" sz="1400" spc="12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0242" y="2254000"/>
            <a:ext cx="510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Ref: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740692" y="3213100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20" dirty="0" smtClean="0">
                <a:latin typeface="Courier"/>
                <a:cs typeface="Courier"/>
              </a:rPr>
              <a:t>AAGCTACG</a:t>
            </a:r>
            <a:endParaRPr lang="en-US" sz="1400" spc="120" dirty="0">
              <a:latin typeface="Courier"/>
              <a:cs typeface="Courier"/>
            </a:endParaRPr>
          </a:p>
        </p:txBody>
      </p:sp>
      <p:pic>
        <p:nvPicPr>
          <p:cNvPr id="26" name="Picture 25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92" y="3441700"/>
            <a:ext cx="1485900" cy="749300"/>
          </a:xfrm>
          <a:prstGeom prst="rect">
            <a:avLst/>
          </a:prstGeom>
        </p:spPr>
      </p:pic>
      <p:pic>
        <p:nvPicPr>
          <p:cNvPr id="27" name="Picture 26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92" y="2533904"/>
            <a:ext cx="1206500" cy="73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40692" y="2287754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20" dirty="0" smtClean="0">
                <a:latin typeface="Courier"/>
                <a:cs typeface="Courier"/>
              </a:rPr>
              <a:t>AAGCGTCG</a:t>
            </a:r>
            <a:endParaRPr lang="en-US" sz="1400" spc="120" dirty="0">
              <a:latin typeface="Courier"/>
              <a:cs typeface="Courier"/>
            </a:endParaRPr>
          </a:p>
        </p:txBody>
      </p:sp>
      <p:sp>
        <p:nvSpPr>
          <p:cNvPr id="29" name="Left Brace 28"/>
          <p:cNvSpPr/>
          <p:nvPr/>
        </p:nvSpPr>
        <p:spPr>
          <a:xfrm rot="10800000">
            <a:off x="6302792" y="3444823"/>
            <a:ext cx="266700" cy="746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45692" y="3444823"/>
            <a:ext cx="2117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Consensus based on alternative alleles</a:t>
            </a:r>
          </a:p>
        </p:txBody>
      </p:sp>
      <p:sp>
        <p:nvSpPr>
          <p:cNvPr id="31" name="Left Brace 30"/>
          <p:cNvSpPr/>
          <p:nvPr/>
        </p:nvSpPr>
        <p:spPr>
          <a:xfrm rot="10800000">
            <a:off x="6302792" y="2579886"/>
            <a:ext cx="266700" cy="6791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45692" y="2455918"/>
            <a:ext cx="2117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Consensus based on reference base</a:t>
            </a:r>
          </a:p>
        </p:txBody>
      </p:sp>
      <p:sp>
        <p:nvSpPr>
          <p:cNvPr id="34" name="Left-Right Arrow 33"/>
          <p:cNvSpPr/>
          <p:nvPr/>
        </p:nvSpPr>
        <p:spPr>
          <a:xfrm>
            <a:off x="3432592" y="2590800"/>
            <a:ext cx="1143000" cy="33737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32592" y="3001046"/>
            <a:ext cx="1143000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1"/>
                </a:solidFill>
              </a:rPr>
              <a:t>Haplotype</a:t>
            </a:r>
            <a:r>
              <a:rPr lang="en-US" sz="1600" dirty="0" smtClean="0">
                <a:solidFill>
                  <a:schemeClr val="accent1"/>
                </a:solidFill>
              </a:rPr>
              <a:t> consensus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1533942" y="2595531"/>
            <a:ext cx="266700" cy="13528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792" y="2812224"/>
            <a:ext cx="144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</a:rPr>
              <a:t>Three adjacent </a:t>
            </a:r>
            <a:r>
              <a:rPr lang="en-US" dirty="0" err="1" smtClean="0">
                <a:solidFill>
                  <a:schemeClr val="accent1"/>
                </a:solidFill>
              </a:rPr>
              <a:t>SNPs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2001" y="5836902"/>
            <a:ext cx="772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Total </a:t>
            </a:r>
            <a:r>
              <a:rPr lang="en-US" dirty="0" err="1" smtClean="0"/>
              <a:t>haplotype</a:t>
            </a:r>
            <a:r>
              <a:rPr lang="en-US" dirty="0" smtClean="0"/>
              <a:t> score is the </a:t>
            </a:r>
            <a:r>
              <a:rPr lang="en-US" dirty="0" err="1" smtClean="0"/>
              <a:t>sum_reads</a:t>
            </a:r>
            <a:r>
              <a:rPr lang="en-US" dirty="0" smtClean="0"/>
              <a:t> </a:t>
            </a:r>
            <a:r>
              <a:rPr lang="en-US" dirty="0" err="1" smtClean="0"/>
              <a:t>sum_haplotypes</a:t>
            </a:r>
            <a:r>
              <a:rPr lang="en-US" dirty="0" smtClean="0"/>
              <a:t> </a:t>
            </a:r>
            <a:r>
              <a:rPr lang="en-US" dirty="0" err="1" smtClean="0"/>
              <a:t>P(read</a:t>
            </a:r>
            <a:r>
              <a:rPr lang="en-US" dirty="0" smtClean="0"/>
              <a:t> | </a:t>
            </a:r>
            <a:r>
              <a:rPr lang="en-US" dirty="0" err="1" smtClean="0"/>
              <a:t>haplotype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57200" y="1314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Reminder: </a:t>
            </a:r>
            <a:r>
              <a:rPr lang="en-US" dirty="0" err="1" smtClean="0"/>
              <a:t>haplotype</a:t>
            </a:r>
            <a:r>
              <a:rPr lang="en-US" dirty="0" smtClean="0"/>
              <a:t> scoring algorithm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1: further data processing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29800" y="1762243"/>
            <a:ext cx="858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Official</a:t>
            </a:r>
          </a:p>
          <a:p>
            <a:r>
              <a:rPr lang="en-US" b="1" dirty="0" smtClean="0"/>
              <a:t>1000G</a:t>
            </a:r>
          </a:p>
          <a:p>
            <a:r>
              <a:rPr lang="en-US" b="1" dirty="0" err="1" smtClean="0"/>
              <a:t>BAMs</a:t>
            </a:r>
            <a:endParaRPr lang="en-US" b="1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59799" y="2269935"/>
            <a:ext cx="650301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44238" y="2271523"/>
            <a:ext cx="650301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154291" y="1907446"/>
            <a:ext cx="1634129" cy="74990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Indel Realignment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01884" y="2268347"/>
            <a:ext cx="650301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771521" y="1907446"/>
            <a:ext cx="1634129" cy="74990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Re-compute BAQ tags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36255" y="1938444"/>
            <a:ext cx="132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BAMs</a:t>
            </a:r>
            <a:r>
              <a:rPr lang="en-US" b="1" dirty="0" smtClean="0"/>
              <a:t> used</a:t>
            </a:r>
          </a:p>
          <a:p>
            <a:r>
              <a:rPr lang="en-US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3344335"/>
            <a:ext cx="8475133" cy="3132666"/>
          </a:xfrm>
        </p:spPr>
        <p:txBody>
          <a:bodyPr>
            <a:normAutofit fontScale="92500"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For the official 1000G </a:t>
            </a:r>
            <a:r>
              <a:rPr lang="en-US" sz="2400" dirty="0" err="1" smtClean="0"/>
              <a:t>BAMs</a:t>
            </a:r>
            <a:r>
              <a:rPr lang="en-US" sz="2400" dirty="0" smtClean="0"/>
              <a:t>, Indel Realignment is performed only at dbSNP and pilot indel sites.  We additionally run the realignment at all sites for which the </a:t>
            </a:r>
            <a:r>
              <a:rPr lang="en-US" sz="2400" dirty="0" err="1" smtClean="0"/>
              <a:t>mapper</a:t>
            </a:r>
            <a:r>
              <a:rPr lang="en-US" sz="2400" dirty="0" smtClean="0"/>
              <a:t> (BWA/BFAST) has placed an indel in the original alignment.  Note that this process is relatively fast as we no longer perform Smith-Waterman (but must be run on aggregated </a:t>
            </a:r>
            <a:r>
              <a:rPr lang="en-US" sz="2400" dirty="0" err="1" smtClean="0"/>
              <a:t>BAMs</a:t>
            </a:r>
            <a:r>
              <a:rPr lang="en-US" sz="2400" dirty="0" smtClean="0"/>
              <a:t>, not at the lane level).</a:t>
            </a:r>
          </a:p>
          <a:p>
            <a:r>
              <a:rPr lang="en-US" sz="2400" dirty="0" smtClean="0"/>
              <a:t>We then re-compute the BAQ tags (this step is not strictly necessary).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755"/>
            <a:ext cx="8229600" cy="234081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 example of a site from </a:t>
            </a:r>
            <a:r>
              <a:rPr lang="en-US" sz="3600" dirty="0" err="1" smtClean="0"/>
              <a:t>HiSeq</a:t>
            </a:r>
            <a:r>
              <a:rPr lang="en-US" sz="3600" dirty="0" smtClean="0"/>
              <a:t> WGS with a </a:t>
            </a:r>
            <a:r>
              <a:rPr lang="en-US" sz="3600" b="1" u="sng" dirty="0" smtClean="0"/>
              <a:t>BAD</a:t>
            </a:r>
            <a:r>
              <a:rPr lang="en-US" sz="3600" dirty="0" smtClean="0"/>
              <a:t> </a:t>
            </a:r>
            <a:r>
              <a:rPr lang="en-US" sz="3600" dirty="0" err="1" smtClean="0"/>
              <a:t>haplotype</a:t>
            </a:r>
            <a:r>
              <a:rPr lang="en-US" sz="3600" dirty="0" smtClean="0"/>
              <a:t> score (i.e. small likelihood of the site being explained by at most 2 </a:t>
            </a:r>
            <a:r>
              <a:rPr lang="en-US" sz="3600" dirty="0" err="1" smtClean="0"/>
              <a:t>haplotypes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51348"/>
          <a:stretch>
            <a:fillRect/>
          </a:stretch>
        </p:blipFill>
        <p:spPr>
          <a:xfrm>
            <a:off x="457200" y="3451633"/>
            <a:ext cx="8239409" cy="246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Recent improvements made to the </a:t>
            </a:r>
            <a:r>
              <a:rPr lang="en-US" sz="4000" dirty="0" err="1" smtClean="0"/>
              <a:t>Haplotype</a:t>
            </a:r>
            <a:r>
              <a:rPr lang="en-US" sz="4000" dirty="0" smtClean="0"/>
              <a:t> Score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5974"/>
            <a:ext cx="8229601" cy="4525963"/>
          </a:xfrm>
        </p:spPr>
        <p:txBody>
          <a:bodyPr/>
          <a:lstStyle/>
          <a:p>
            <a:r>
              <a:rPr lang="en-US" sz="2000" dirty="0" smtClean="0"/>
              <a:t>When building </a:t>
            </a:r>
            <a:r>
              <a:rPr lang="en-US" sz="2000" dirty="0" err="1" smtClean="0"/>
              <a:t>haplotype</a:t>
            </a:r>
            <a:r>
              <a:rPr lang="en-US" sz="2000" dirty="0" smtClean="0"/>
              <a:t> blocks to choose a consensus we now parse the read’s Cigar string to:</a:t>
            </a:r>
          </a:p>
          <a:p>
            <a:pPr lvl="1"/>
            <a:r>
              <a:rPr lang="en-US" sz="1800" dirty="0" smtClean="0"/>
              <a:t>Skip over soft-clipped bases</a:t>
            </a:r>
          </a:p>
          <a:p>
            <a:pPr lvl="1"/>
            <a:r>
              <a:rPr lang="en-US" sz="1800" dirty="0" smtClean="0"/>
              <a:t>Use insertion and deletion bases as possible </a:t>
            </a:r>
            <a:r>
              <a:rPr lang="en-US" sz="1800" dirty="0" err="1" smtClean="0"/>
              <a:t>haplotype</a:t>
            </a:r>
            <a:r>
              <a:rPr lang="en-US" sz="1800" dirty="0" smtClean="0"/>
              <a:t> markers</a:t>
            </a:r>
          </a:p>
          <a:p>
            <a:r>
              <a:rPr lang="en-US" sz="2000" dirty="0" smtClean="0"/>
              <a:t>Only use reads from the filtered context to build </a:t>
            </a:r>
            <a:r>
              <a:rPr lang="en-US" sz="2000" dirty="0" err="1" smtClean="0"/>
              <a:t>haplotypes</a:t>
            </a:r>
            <a:endParaRPr lang="en-US" sz="2000" dirty="0" smtClean="0"/>
          </a:p>
          <a:p>
            <a:r>
              <a:rPr lang="en-US" sz="2000" dirty="0" smtClean="0"/>
              <a:t>Score each sample separately and then average the scores</a:t>
            </a:r>
          </a:p>
          <a:p>
            <a:r>
              <a:rPr lang="en-US" sz="2000" dirty="0" smtClean="0"/>
              <a:t>Enlarged window from +/- 10 bases to +/- 20 bases</a:t>
            </a:r>
          </a:p>
          <a:p>
            <a:r>
              <a:rPr lang="en-US" sz="2000" dirty="0" smtClean="0"/>
              <a:t>‘N’ bases are treated as wildcards in </a:t>
            </a:r>
            <a:r>
              <a:rPr lang="en-US" sz="2000" dirty="0" err="1" smtClean="0"/>
              <a:t>haplotypes</a:t>
            </a:r>
            <a:endParaRPr lang="en-US" sz="2000" dirty="0" smtClean="0"/>
          </a:p>
          <a:p>
            <a:r>
              <a:rPr lang="en-US" sz="2000" dirty="0" smtClean="0"/>
              <a:t>When choosing consensus </a:t>
            </a:r>
            <a:r>
              <a:rPr lang="en-US" sz="2000" dirty="0" err="1" smtClean="0"/>
              <a:t>haplotypes</a:t>
            </a:r>
            <a:r>
              <a:rPr lang="en-US" sz="2000" dirty="0" smtClean="0"/>
              <a:t> we use a priority queue to decide which </a:t>
            </a:r>
            <a:r>
              <a:rPr lang="en-US" sz="2000" dirty="0" err="1" smtClean="0"/>
              <a:t>haplotypes</a:t>
            </a:r>
            <a:r>
              <a:rPr lang="en-US" sz="2000" dirty="0" smtClean="0"/>
              <a:t> to merge together</a:t>
            </a:r>
          </a:p>
          <a:p>
            <a:r>
              <a:rPr lang="en-US" sz="2000" dirty="0" smtClean="0"/>
              <a:t>Base quality scores &lt; 4.0 don’t have any mathematical meaning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xplot.HS2.nov.OLDvsNEW_x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3379" y="379142"/>
            <a:ext cx="6400801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03"/>
            <a:ext cx="8229600" cy="1143000"/>
          </a:xfrm>
        </p:spPr>
        <p:txBody>
          <a:bodyPr/>
          <a:lstStyle/>
          <a:p>
            <a:r>
              <a:rPr lang="en-US" sz="3200" dirty="0" smtClean="0"/>
              <a:t>1000G August chr20, 629 samples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700999" y="1140544"/>
            <a:ext cx="218207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Increased separation between Omni monomorphic and polymorphic sites!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5365188" y="1839203"/>
            <a:ext cx="1547081" cy="1124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eat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5488" y="374904"/>
            <a:ext cx="6400801" cy="64008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03"/>
            <a:ext cx="8229600" cy="1143000"/>
          </a:xfrm>
        </p:spPr>
        <p:txBody>
          <a:bodyPr/>
          <a:lstStyle/>
          <a:p>
            <a:r>
              <a:rPr lang="en-US" sz="3200" dirty="0" smtClean="0"/>
              <a:t>1000G November chr20, 79 FIN samples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700999" y="1140544"/>
            <a:ext cx="218207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Good separation between Omni </a:t>
            </a:r>
            <a:r>
              <a:rPr lang="en-US" dirty="0" smtClean="0">
                <a:solidFill>
                  <a:srgbClr val="A10F1C"/>
                </a:solidFill>
              </a:rPr>
              <a:t>monomorphic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366FF"/>
                </a:solidFill>
              </a:rPr>
              <a:t>polymorphic</a:t>
            </a:r>
            <a:r>
              <a:rPr lang="en-US" dirty="0" smtClean="0"/>
              <a:t> sites!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25" y="153694"/>
            <a:ext cx="8709291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This dbSNP 129 site looks to be correctly filtered by  the new </a:t>
            </a:r>
            <a:r>
              <a:rPr lang="en-US" sz="3600" dirty="0" err="1" smtClean="0"/>
              <a:t>Haplotype</a:t>
            </a:r>
            <a:r>
              <a:rPr lang="en-US" sz="3600" dirty="0" smtClean="0"/>
              <a:t> Score in 1000G Nov 2010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6C983-EC6C-364F-A290-53888D0E0C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Picture 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328"/>
            <a:ext cx="9144000" cy="5378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mich.novel.called.HSQ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339854"/>
            <a:ext cx="5556073" cy="555607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5547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Variants with bad </a:t>
            </a:r>
            <a:r>
              <a:rPr lang="en-US" sz="2800" dirty="0" err="1" smtClean="0"/>
              <a:t>Haplotype</a:t>
            </a:r>
            <a:r>
              <a:rPr lang="en-US" sz="2800" smtClean="0"/>
              <a:t> Scores </a:t>
            </a:r>
            <a:r>
              <a:rPr lang="en-US" sz="2800" dirty="0" smtClean="0"/>
              <a:t>often exhibit good Ti/Tv ratios and are included in other centers’ </a:t>
            </a:r>
            <a:r>
              <a:rPr lang="en-US" sz="2800" dirty="0" err="1" smtClean="0"/>
              <a:t>callsets</a:t>
            </a:r>
            <a:r>
              <a:rPr lang="en-US" sz="2800" dirty="0" smtClean="0"/>
              <a:t>, but are likely false positives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281355" y="2382431"/>
          <a:ext cx="4380345" cy="722330"/>
        </p:xfrm>
        <a:graphic>
          <a:graphicData uri="http://schemas.openxmlformats.org/presentationml/2006/ole">
            <p:oleObj spid="_x0000_s52226" name="Equation" r:id="rId3" imgW="2768600" imgH="457200" progId="Equation.DSMT4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4153" y="1828251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Old strand bias calculation:</a:t>
            </a:r>
            <a:endParaRPr lang="en-US" sz="20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2256106" y="4263711"/>
          <a:ext cx="4421187" cy="722312"/>
        </p:xfrm>
        <a:graphic>
          <a:graphicData uri="http://schemas.openxmlformats.org/presentationml/2006/ole">
            <p:oleObj spid="_x0000_s52227" name="Equation" r:id="rId4" imgW="2794000" imgH="457200" progId="Equation.DSMT4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19543" y="3709676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strand bias calculation:</a:t>
            </a:r>
            <a:endParaRPr lang="en-US" sz="2000" dirty="0"/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1913925" y="5771584"/>
          <a:ext cx="4959350" cy="395288"/>
        </p:xfrm>
        <a:graphic>
          <a:graphicData uri="http://schemas.openxmlformats.org/presentationml/2006/ole">
            <p:oleObj spid="_x0000_s52228" name="Equation" r:id="rId5" imgW="2857500" imgH="228600" progId="Equation.DSMT4">
              <p:embed/>
            </p:oleObj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314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Strand bias (SB) algorithm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1000G August chr20, 629 samples</a:t>
            </a:r>
            <a:endParaRPr lang="en-US" sz="4000" dirty="0"/>
          </a:p>
        </p:txBody>
      </p:sp>
      <p:pic>
        <p:nvPicPr>
          <p:cNvPr id="5" name="Picture 4" descr="boxplotZoo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675117"/>
            <a:ext cx="9144001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8545" y="1417638"/>
            <a:ext cx="3683000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Greatly increased separation between </a:t>
            </a:r>
            <a:r>
              <a:rPr lang="en-US" sz="1600" dirty="0" err="1" smtClean="0"/>
              <a:t>monomorphic</a:t>
            </a:r>
            <a:r>
              <a:rPr lang="en-US" sz="1600" dirty="0" smtClean="0"/>
              <a:t> and polymorphic sites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5509705" y="2207710"/>
            <a:ext cx="780046" cy="369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>
            <a:off x="7335038" y="2275827"/>
            <a:ext cx="780044" cy="233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54364" y="6072908"/>
            <a:ext cx="3821545" cy="115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828309" y="6061363"/>
            <a:ext cx="3821545" cy="115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251341" y="5784275"/>
            <a:ext cx="207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grid search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84456" y="5784275"/>
            <a:ext cx="207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exact model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54364" y="6215499"/>
            <a:ext cx="7608454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Major improvement comes from more accurate estimation of P(AF=0) or P(AF&gt;0) with the Exact AF calculation, NOT the switch from P(AF=</a:t>
            </a:r>
            <a:r>
              <a:rPr lang="en-US" sz="1600" dirty="0" err="1" smtClean="0"/>
              <a:t>i</a:t>
            </a:r>
            <a:r>
              <a:rPr lang="en-US" sz="1600" dirty="0" smtClean="0"/>
              <a:t>) to P(AF&gt;0) in the SB calculation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2b: variant discovery (indels)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211667" y="3541891"/>
            <a:ext cx="8475133" cy="2751665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The genotype likelihoods calculation is inspired by and based on </a:t>
            </a:r>
            <a:r>
              <a:rPr lang="en-US" sz="2400" dirty="0" err="1" smtClean="0"/>
              <a:t>Dindel</a:t>
            </a:r>
            <a:r>
              <a:rPr lang="en-US" sz="2400" dirty="0" smtClean="0"/>
              <a:t> (with kind permission from C Albers and R Durbin; it is invoked as the “DINDEL” model inside the Unified Genotyper).  The implementation occasionally does, however, depart from that of </a:t>
            </a:r>
            <a:r>
              <a:rPr lang="en-US" sz="2400" dirty="0" err="1" smtClean="0"/>
              <a:t>Dindel</a:t>
            </a:r>
            <a:r>
              <a:rPr lang="en-US" sz="2400" dirty="0" smtClean="0"/>
              <a:t>; most notably:</a:t>
            </a:r>
          </a:p>
          <a:p>
            <a:pPr lvl="1"/>
            <a:r>
              <a:rPr lang="en-US" sz="2000" dirty="0" smtClean="0"/>
              <a:t>Indel discovery in the GATK in based on a heuristic model requiring a minimal number of consistent indel alleles present in the reads</a:t>
            </a:r>
          </a:p>
          <a:p>
            <a:pPr lvl="1"/>
            <a:r>
              <a:rPr lang="en-US" sz="2000" dirty="0" smtClean="0"/>
              <a:t>The formulation of the Profile HMM for the probabilistic realignment has been simplified slightly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987715"/>
            <a:ext cx="1472262" cy="58050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Hard-filters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2b: variant discovery (indels)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4120443"/>
            <a:ext cx="8475133" cy="189088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We are actively working on incorporating the indel covariates into the Variant Quality Recalibration process and expect that to drastically improve our final </a:t>
            </a:r>
            <a:r>
              <a:rPr lang="en-US" sz="2400" dirty="0" err="1" smtClean="0"/>
              <a:t>callset</a:t>
            </a:r>
            <a:r>
              <a:rPr lang="en-US" sz="2400" dirty="0" smtClean="0"/>
              <a:t>.  In the meantime, we continue to use parameterized hard-filters based on strand bias, </a:t>
            </a:r>
            <a:r>
              <a:rPr lang="en-US" sz="2400" dirty="0" err="1" smtClean="0"/>
              <a:t>homopolymer</a:t>
            </a:r>
            <a:r>
              <a:rPr lang="en-US" sz="2400" dirty="0" smtClean="0"/>
              <a:t> run, and variant quality / depth.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987715"/>
            <a:ext cx="1472262" cy="580509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Hard-filters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4120444"/>
            <a:ext cx="8475133" cy="170744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We note that we no longer use any hard-filters (proximity to indel calls, clustered SNPs) at any point in the process.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2b: variant discovery (indels)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5" y="1964056"/>
            <a:ext cx="1118690" cy="58477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4120443"/>
            <a:ext cx="8475133" cy="198966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We are additionally working on incorporating indels into the </a:t>
            </a:r>
            <a:r>
              <a:rPr lang="en-US" sz="2400" b="1" dirty="0" smtClean="0"/>
              <a:t>Base</a:t>
            </a:r>
            <a:r>
              <a:rPr lang="en-US" sz="2400" dirty="0" smtClean="0"/>
              <a:t> Quality Score Recalibration framework (essentially assigning a </a:t>
            </a:r>
            <a:r>
              <a:rPr lang="en-US" sz="2400" dirty="0" err="1" smtClean="0"/>
              <a:t>phred</a:t>
            </a:r>
            <a:r>
              <a:rPr lang="en-US" sz="2400" dirty="0" smtClean="0"/>
              <a:t>-scaled quality score to each indel present in the alignments) and expect that to have a significant effect on the accuracy of the calling.  We look forward to sharing these results when ready.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987715"/>
            <a:ext cx="1472262" cy="58050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Hard-filters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199" y="1777999"/>
            <a:ext cx="8475133" cy="43872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We have made significant changes to all steps of our variant calling pipeline recently, most notably:</a:t>
            </a:r>
          </a:p>
          <a:p>
            <a:pPr>
              <a:buNone/>
            </a:pP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000" dirty="0" smtClean="0"/>
              <a:t>The genotype likelihoods calculation, using “fragment-based calling”.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The allele frequency calculation, using </a:t>
            </a:r>
            <a:r>
              <a:rPr lang="en-US" sz="2000" dirty="0" err="1" smtClean="0"/>
              <a:t>Heng</a:t>
            </a:r>
            <a:r>
              <a:rPr lang="en-US" sz="2000" dirty="0" smtClean="0"/>
              <a:t> Li’s exact calculation model.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The variant quality score recalibration step, removing all dependencies on Ti/Tv and using a contrastive clustering approach.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Indel calling capabilities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8157" y="1551750"/>
            <a:ext cx="3254579" cy="1693806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Step 2a: variant discovery (SNPs)</a:t>
            </a:r>
            <a:endParaRPr lang="en-US" u="sng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89244" y="2269935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707445" y="1752225"/>
            <a:ext cx="1252728" cy="1027665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Genotype Likelihoods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554" y="1964056"/>
            <a:ext cx="12315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BAMs</a:t>
            </a:r>
            <a:r>
              <a:rPr lang="en-US" sz="1600" b="1" dirty="0" smtClean="0"/>
              <a:t> used</a:t>
            </a:r>
          </a:p>
          <a:p>
            <a:r>
              <a:rPr lang="en-US" sz="1600" b="1" dirty="0" smtClean="0"/>
              <a:t>for calling</a:t>
            </a:r>
          </a:p>
        </p:txBody>
      </p:sp>
      <p:sp>
        <p:nvSpPr>
          <p:cNvPr id="32" name="Content Placeholder 29"/>
          <p:cNvSpPr>
            <a:spLocks noGrp="1"/>
          </p:cNvSpPr>
          <p:nvPr>
            <p:ph idx="1"/>
          </p:nvPr>
        </p:nvSpPr>
        <p:spPr>
          <a:xfrm>
            <a:off x="457200" y="4120444"/>
            <a:ext cx="8475133" cy="170744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The genotype likelihoods calculation now takes overlapping read pairs (where bases are not independent observations) into account, which we term “fragment-based calling”.</a:t>
            </a:r>
          </a:p>
          <a:p>
            <a:pPr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6224" y="2273111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664980" y="1748343"/>
            <a:ext cx="1097280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Allele Frequency</a:t>
            </a:r>
          </a:p>
          <a:p>
            <a:pPr algn="ctr"/>
            <a:r>
              <a:rPr lang="en-US" sz="1600" b="1" dirty="0" smtClean="0"/>
              <a:t>Calculation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467588" y="1766336"/>
            <a:ext cx="1472262" cy="102766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Variant Quality Recalibration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82737" y="227946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81232" y="2290753"/>
            <a:ext cx="475868" cy="31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55877" y="2015937"/>
            <a:ext cx="782567" cy="53782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Beagle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9636" y="2876224"/>
            <a:ext cx="176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Unified Genotyper</a:t>
            </a:r>
            <a:endParaRPr lang="en-US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65145" y="1849274"/>
            <a:ext cx="4786557" cy="156315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400" dirty="0" smtClean="0"/>
              <a:t>Our previous genotype likelihoods model assumed independence between all reads, including paired end reads from the same fragment.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Motivation for fragment-based calling:</a:t>
            </a:r>
            <a:endParaRPr lang="en-US" sz="3600" u="sng" dirty="0"/>
          </a:p>
        </p:txBody>
      </p:sp>
      <p:sp>
        <p:nvSpPr>
          <p:cNvPr id="7" name="Rectangle 6"/>
          <p:cNvSpPr/>
          <p:nvPr/>
        </p:nvSpPr>
        <p:spPr>
          <a:xfrm>
            <a:off x="5693632" y="2337769"/>
            <a:ext cx="2749130" cy="12561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93632" y="2463380"/>
            <a:ext cx="893118" cy="4571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9644" y="2472362"/>
            <a:ext cx="893118" cy="4571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9"/>
          <p:cNvSpPr txBox="1">
            <a:spLocks/>
          </p:cNvSpPr>
          <p:nvPr/>
        </p:nvSpPr>
        <p:spPr>
          <a:xfrm>
            <a:off x="264040" y="3746273"/>
            <a:ext cx="4592293" cy="11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 this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assumption breaks down </a:t>
            </a:r>
            <a:r>
              <a:rPr lang="en-US" sz="2200" dirty="0" smtClean="0"/>
              <a:t>for short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fragments where read pairs overlap.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0029" y="4137068"/>
            <a:ext cx="1631627" cy="12561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8925" y="4271581"/>
            <a:ext cx="893118" cy="4571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48539" y="4313532"/>
            <a:ext cx="893118" cy="4571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6428015" y="4434255"/>
            <a:ext cx="1139710" cy="96178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929281" y="4657527"/>
            <a:ext cx="1112923" cy="5699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5420" y="5764144"/>
            <a:ext cx="1312873" cy="25122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75" y="5511791"/>
            <a:ext cx="1312873" cy="25122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22880" y="544313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21775" y="569323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3" name="Content Placeholder 29"/>
          <p:cNvSpPr txBox="1">
            <a:spLocks/>
          </p:cNvSpPr>
          <p:nvPr/>
        </p:nvSpPr>
        <p:spPr>
          <a:xfrm>
            <a:off x="262935" y="5266459"/>
            <a:ext cx="4592293" cy="11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need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be able to distinguish between e.g. PCR errors and actual polymorphisms (esp. in low-pass).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144443"/>
            <a:ext cx="2961770" cy="565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Read-based math: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060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New Genotype Likelihoods Math:</a:t>
            </a:r>
            <a:endParaRPr lang="en-US" sz="3600" u="sng" dirty="0"/>
          </a:p>
        </p:txBody>
      </p:sp>
      <p:sp>
        <p:nvSpPr>
          <p:cNvPr id="4" name="Content Placeholder 29"/>
          <p:cNvSpPr txBox="1">
            <a:spLocks/>
          </p:cNvSpPr>
          <p:nvPr/>
        </p:nvSpPr>
        <p:spPr>
          <a:xfrm>
            <a:off x="470049" y="3511550"/>
            <a:ext cx="3120333" cy="675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595" b="1" dirty="0" smtClean="0"/>
              <a:t>Fragment</a:t>
            </a:r>
            <a:r>
              <a:rPr kumimoji="0" lang="en-US" sz="259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-based math: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77060" y="1737493"/>
          <a:ext cx="3996578" cy="677016"/>
        </p:xfrm>
        <a:graphic>
          <a:graphicData uri="http://schemas.openxmlformats.org/presentationml/2006/ole">
            <p:oleObj spid="_x0000_s20482" name="Equation" r:id="rId3" imgW="2324100" imgH="393700" progId="Equation.DSMT4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113538" y="2393578"/>
          <a:ext cx="3502025" cy="842963"/>
        </p:xfrm>
        <a:graphic>
          <a:graphicData uri="http://schemas.openxmlformats.org/presentationml/2006/ole">
            <p:oleObj spid="_x0000_s20483" name="Equation" r:id="rId4" imgW="2057400" imgH="495300" progId="Equation.DSMT4">
              <p:embed/>
            </p:oleObj>
          </a:graphicData>
        </a:graphic>
      </p:graphicFrame>
      <p:sp>
        <p:nvSpPr>
          <p:cNvPr id="8" name="Content Placeholder 29"/>
          <p:cNvSpPr txBox="1">
            <a:spLocks/>
          </p:cNvSpPr>
          <p:nvPr/>
        </p:nvSpPr>
        <p:spPr>
          <a:xfrm>
            <a:off x="3962408" y="2535778"/>
            <a:ext cx="1075907" cy="56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7059" y="4145138"/>
          <a:ext cx="3996579" cy="677016"/>
        </p:xfrm>
        <a:graphic>
          <a:graphicData uri="http://schemas.openxmlformats.org/presentationml/2006/ole">
            <p:oleObj spid="_x0000_s20484" name="Equation" r:id="rId5" imgW="2324100" imgH="393700" progId="Equation.DSMT4">
              <p:embed/>
            </p:oleObj>
          </a:graphicData>
        </a:graphic>
      </p:graphicFrame>
      <p:sp>
        <p:nvSpPr>
          <p:cNvPr id="10" name="Content Placeholder 29"/>
          <p:cNvSpPr txBox="1">
            <a:spLocks/>
          </p:cNvSpPr>
          <p:nvPr/>
        </p:nvSpPr>
        <p:spPr>
          <a:xfrm>
            <a:off x="1552144" y="5115251"/>
            <a:ext cx="1075907" cy="56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677780" y="4949825"/>
          <a:ext cx="6224588" cy="882650"/>
        </p:xfrm>
        <a:graphic>
          <a:graphicData uri="http://schemas.openxmlformats.org/presentationml/2006/ole">
            <p:oleObj spid="_x0000_s20485" name="Equation" r:id="rId6" imgW="3581400" imgH="508000" progId="Equation.DSMT4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6605763" y="3174628"/>
          <a:ext cx="114300" cy="165100"/>
        </p:xfrm>
        <a:graphic>
          <a:graphicData uri="http://schemas.openxmlformats.org/presentationml/2006/ole">
            <p:oleObj spid="_x0000_s20486" name="Equation" r:id="rId7" imgW="114300" imgH="165100" progId="Equation.DSMT4">
              <p:embed/>
            </p:oleObj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593647" y="5973488"/>
          <a:ext cx="3164014" cy="800769"/>
        </p:xfrm>
        <a:graphic>
          <a:graphicData uri="http://schemas.openxmlformats.org/presentationml/2006/ole">
            <p:oleObj spid="_x0000_s20487" name="Equation" r:id="rId8" imgW="2057400" imgH="520700" progId="Equation.DSMT4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524234" y="6001401"/>
          <a:ext cx="3749055" cy="800769"/>
        </p:xfrm>
        <a:graphic>
          <a:graphicData uri="http://schemas.openxmlformats.org/presentationml/2006/ole">
            <p:oleObj spid="_x0000_s20488" name="Equation" r:id="rId9" imgW="2616200" imgH="558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060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Fragment-based likelihoods, example:</a:t>
            </a:r>
            <a:endParaRPr lang="en-US" sz="3600" u="sng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47549" y="1953953"/>
          <a:ext cx="8516084" cy="750149"/>
        </p:xfrm>
        <a:graphic>
          <a:graphicData uri="http://schemas.openxmlformats.org/presentationml/2006/ole">
            <p:oleObj spid="_x0000_s21506" name="Equation" r:id="rId3" imgW="5765800" imgH="508000" progId="Equation.DSMT4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877898" y="2874703"/>
          <a:ext cx="3294062" cy="1452562"/>
        </p:xfrm>
        <a:graphic>
          <a:graphicData uri="http://schemas.openxmlformats.org/presentationml/2006/ole">
            <p:oleObj spid="_x0000_s21507" name="Equation" r:id="rId4" imgW="2298700" imgH="1016000" progId="Equation.DSMT4">
              <p:embed/>
            </p:oleObj>
          </a:graphicData>
        </a:graphic>
      </p:graphicFrame>
      <p:sp>
        <p:nvSpPr>
          <p:cNvPr id="16" name="Content Placeholder 29"/>
          <p:cNvSpPr txBox="1">
            <a:spLocks/>
          </p:cNvSpPr>
          <p:nvPr/>
        </p:nvSpPr>
        <p:spPr>
          <a:xfrm>
            <a:off x="540604" y="4577820"/>
            <a:ext cx="3994764" cy="78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PCR error rate (10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-4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e = sequencing error rate (from base </a:t>
            </a:r>
            <a:r>
              <a:rPr lang="en-US" sz="2400" dirty="0" err="1" smtClean="0"/>
              <a:t>quals</a:t>
            </a:r>
            <a:r>
              <a:rPr lang="en-US" sz="2400" dirty="0" smtClean="0"/>
              <a:t>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928484" y="2098198"/>
            <a:ext cx="2459919" cy="23182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75549" y="2098197"/>
            <a:ext cx="2524010" cy="231826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1637" y="2569884"/>
            <a:ext cx="25914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Fragment-based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25335" y="2551272"/>
            <a:ext cx="25914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Read-based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89958" y="3011108"/>
            <a:ext cx="7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52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65930" y="2816264"/>
            <a:ext cx="192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5,278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2827804" y="3011108"/>
            <a:ext cx="86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1</a:t>
            </a:r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61637" y="211655"/>
            <a:ext cx="87954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u="sng" dirty="0" smtClean="0"/>
              <a:t>How does fragment-based calling affect raw low-pass calls?</a:t>
            </a:r>
          </a:p>
          <a:p>
            <a:pPr lvl="0" algn="ctr">
              <a:spcBef>
                <a:spcPct val="0"/>
              </a:spcBef>
              <a:defRPr/>
            </a:pPr>
            <a:endParaRPr lang="en-US" dirty="0" smtClean="0"/>
          </a:p>
          <a:p>
            <a:pPr lvl="0" algn="ctr">
              <a:spcBef>
                <a:spcPct val="0"/>
              </a:spcBef>
              <a:defRPr/>
            </a:pPr>
            <a:r>
              <a:rPr lang="en-US" i="1" dirty="0" smtClean="0"/>
              <a:t>Data: raw calls on 1MB of chr20 on the 79 Phase I FIN samples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708270" y="4228897"/>
            <a:ext cx="1707442" cy="809492"/>
          </a:xfrm>
          <a:prstGeom prst="wedgeRoundRectCallout">
            <a:avLst>
              <a:gd name="adj1" fmla="val 88685"/>
              <a:gd name="adj2" fmla="val -15646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Good confidence in this site (see later slide)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6739953" y="4242854"/>
            <a:ext cx="1926089" cy="1186324"/>
          </a:xfrm>
          <a:prstGeom prst="wedgeRoundRectCallout">
            <a:avLst>
              <a:gd name="adj1" fmla="val -83673"/>
              <a:gd name="adj2" fmla="val -123525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 confidence in any of these sites based on inspection in IGV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105874" y="5776385"/>
            <a:ext cx="2890559" cy="838847"/>
          </a:xfrm>
          <a:prstGeom prst="roundRect">
            <a:avLst/>
          </a:prstGeom>
          <a:solidFill>
            <a:srgbClr val="EFAD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1% of raw calls – all singletons – disappear with fragment based calling!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2328</Words>
  <Application>Microsoft Macintosh PowerPoint</Application>
  <PresentationFormat>On-screen Show (4:3)</PresentationFormat>
  <Paragraphs>340</Paragraphs>
  <Slides>41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The GATK variant calling pipeline, changes since ASHG</vt:lpstr>
      <vt:lpstr>Executive Summary:</vt:lpstr>
      <vt:lpstr>Step 1: further data processing</vt:lpstr>
      <vt:lpstr>Step 2a: variant discovery (SNPs)</vt:lpstr>
      <vt:lpstr>Step 2a: variant discovery (SNPs)</vt:lpstr>
      <vt:lpstr>Motivation for fragment-based calling:</vt:lpstr>
      <vt:lpstr>New Genotype Likelihoods Math:</vt:lpstr>
      <vt:lpstr>Fragment-based likelihoods, example:</vt:lpstr>
      <vt:lpstr>Slide 9</vt:lpstr>
      <vt:lpstr>A possible PCR error no longer gets called with fragment-based calling</vt:lpstr>
      <vt:lpstr>A probable singleton now gets called with fragment-based calling (less reference bias)</vt:lpstr>
      <vt:lpstr>Fragment-based calling improves Phase I callsets</vt:lpstr>
      <vt:lpstr>Step 2a: variant discovery (SNPs)</vt:lpstr>
      <vt:lpstr>Step 2a: variant discovery (SNPs)</vt:lpstr>
      <vt:lpstr>Reminder: Variant Recalibration</vt:lpstr>
      <vt:lpstr>Variant Quality Score Recalibration: training on highly confident known sites to determine the probability that other sites are true</vt:lpstr>
      <vt:lpstr>The low confidence tranches are comprised of the low frequency events (most likely FPs)</vt:lpstr>
      <vt:lpstr>Step 2a: variant discovery (SNPs)</vt:lpstr>
      <vt:lpstr>Contrastive VQSR Clustering Walkthrough</vt:lpstr>
      <vt:lpstr>Contrastive VQSR Clustering Walkthrough</vt:lpstr>
      <vt:lpstr>Contrastive VQSR Clustering Walkthrough</vt:lpstr>
      <vt:lpstr>Contrastive VQSR Clustering Walkthrough</vt:lpstr>
      <vt:lpstr>Contrastive VQSR Clustering Walkthrough</vt:lpstr>
      <vt:lpstr>Step 2a: variant discovery (SNPs)</vt:lpstr>
      <vt:lpstr>Removing Ti/Tv from variant  quality score recalibration</vt:lpstr>
      <vt:lpstr>Results of both approaches on various data sets are similar</vt:lpstr>
      <vt:lpstr>Sensitivity vs. specificity plots with the new Ti/Tv-less approach look good</vt:lpstr>
      <vt:lpstr>Step 2a: variant discovery (SNPs)</vt:lpstr>
      <vt:lpstr>Reminder: haplotype scoring algorithm</vt:lpstr>
      <vt:lpstr>An example of a site from HiSeq WGS with a BAD haplotype score (i.e. small likelihood of the site being explained by at most 2 haplotypes)</vt:lpstr>
      <vt:lpstr>Recent improvements made to the Haplotype Score</vt:lpstr>
      <vt:lpstr>1000G August chr20, 629 samples</vt:lpstr>
      <vt:lpstr>1000G November chr20, 79 FIN samples</vt:lpstr>
      <vt:lpstr>This dbSNP 129 site looks to be correctly filtered by  the new Haplotype Score in 1000G Nov 2010 data</vt:lpstr>
      <vt:lpstr>Variants with bad Haplotype Scores often exhibit good Ti/Tv ratios and are included in other centers’ callsets, but are likely false positives</vt:lpstr>
      <vt:lpstr>Strand bias (SB) algorithm</vt:lpstr>
      <vt:lpstr>1000G August chr20, 629 samples</vt:lpstr>
      <vt:lpstr>Step 2b: variant discovery (indels)</vt:lpstr>
      <vt:lpstr>Step 2b: variant discovery (indels)</vt:lpstr>
      <vt:lpstr>Step 2b: variant discovery (indels)</vt:lpstr>
      <vt:lpstr>Conclusions:</vt:lpstr>
    </vt:vector>
  </TitlesOfParts>
  <Company>Broad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Property of</cp:lastModifiedBy>
  <cp:revision>63</cp:revision>
  <dcterms:created xsi:type="dcterms:W3CDTF">2011-02-01T04:38:46Z</dcterms:created>
  <dcterms:modified xsi:type="dcterms:W3CDTF">2011-02-01T04:43:36Z</dcterms:modified>
</cp:coreProperties>
</file>